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996" r:id="rId4"/>
  </p:sldMasterIdLst>
  <p:notesMasterIdLst>
    <p:notesMasterId r:id="rId35"/>
  </p:notesMasterIdLst>
  <p:handoutMasterIdLst>
    <p:handoutMasterId r:id="rId36"/>
  </p:handoutMasterIdLst>
  <p:sldIdLst>
    <p:sldId id="567" r:id="rId5"/>
    <p:sldId id="608" r:id="rId6"/>
    <p:sldId id="621" r:id="rId7"/>
    <p:sldId id="625" r:id="rId8"/>
    <p:sldId id="626" r:id="rId9"/>
    <p:sldId id="613" r:id="rId10"/>
    <p:sldId id="622" r:id="rId11"/>
    <p:sldId id="623" r:id="rId12"/>
    <p:sldId id="627" r:id="rId13"/>
    <p:sldId id="628" r:id="rId14"/>
    <p:sldId id="620" r:id="rId15"/>
    <p:sldId id="629" r:id="rId16"/>
    <p:sldId id="630" r:id="rId17"/>
    <p:sldId id="612" r:id="rId18"/>
    <p:sldId id="614" r:id="rId19"/>
    <p:sldId id="618" r:id="rId20"/>
    <p:sldId id="632" r:id="rId21"/>
    <p:sldId id="616" r:id="rId22"/>
    <p:sldId id="617" r:id="rId23"/>
    <p:sldId id="619" r:id="rId24"/>
    <p:sldId id="640" r:id="rId25"/>
    <p:sldId id="633" r:id="rId26"/>
    <p:sldId id="634" r:id="rId27"/>
    <p:sldId id="635" r:id="rId28"/>
    <p:sldId id="636" r:id="rId29"/>
    <p:sldId id="637" r:id="rId30"/>
    <p:sldId id="638" r:id="rId31"/>
    <p:sldId id="641" r:id="rId32"/>
    <p:sldId id="639" r:id="rId33"/>
    <p:sldId id="599" r:id="rId34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FF"/>
    <a:srgbClr val="8CADAE"/>
    <a:srgbClr val="FF7C80"/>
    <a:srgbClr val="0000FF"/>
    <a:srgbClr val="DBE5F1"/>
    <a:srgbClr val="91EDF9"/>
    <a:srgbClr val="9DC3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F1E2F2C-8AF9-4D68-9E03-6C041939445C}" v="1" dt="2020-09-24T21:05:53.2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51" autoAdjust="0"/>
    <p:restoredTop sz="89256" autoAdjust="0"/>
  </p:normalViewPr>
  <p:slideViewPr>
    <p:cSldViewPr>
      <p:cViewPr>
        <p:scale>
          <a:sx n="110" d="100"/>
          <a:sy n="110" d="100"/>
        </p:scale>
        <p:origin x="176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799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heme" Target="theme/theme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3038475" cy="466725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40" y="2"/>
            <a:ext cx="3038475" cy="466725"/>
          </a:xfrm>
          <a:prstGeom prst="rect">
            <a:avLst/>
          </a:prstGeom>
        </p:spPr>
        <p:txBody>
          <a:bodyPr vert="horz" lIns="91422" tIns="45711" rIns="91422" bIns="45711" rtlCol="0"/>
          <a:lstStyle>
            <a:lvl1pPr algn="r">
              <a:defRPr sz="1200"/>
            </a:lvl1pPr>
          </a:lstStyle>
          <a:p>
            <a:fld id="{B9150261-3F5A-419F-8DAF-70936D5CAD68}" type="datetimeFigureOut">
              <a:rPr lang="en-US" smtClean="0"/>
              <a:t>10/1/20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2" y="8829676"/>
            <a:ext cx="3038475" cy="466725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40" y="8829676"/>
            <a:ext cx="3038475" cy="466725"/>
          </a:xfrm>
          <a:prstGeom prst="rect">
            <a:avLst/>
          </a:prstGeom>
        </p:spPr>
        <p:txBody>
          <a:bodyPr vert="horz" lIns="91422" tIns="45711" rIns="91422" bIns="45711" rtlCol="0" anchor="b"/>
          <a:lstStyle>
            <a:lvl1pPr algn="r">
              <a:defRPr sz="1200"/>
            </a:lvl1pPr>
          </a:lstStyle>
          <a:p>
            <a:fld id="{9BDC5991-F04C-4C1F-A36E-F4B74A13E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4887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59" tIns="46579" rIns="93159" bIns="4657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9" y="0"/>
            <a:ext cx="3037840" cy="464820"/>
          </a:xfrm>
          <a:prstGeom prst="rect">
            <a:avLst/>
          </a:prstGeom>
        </p:spPr>
        <p:txBody>
          <a:bodyPr vert="horz" lIns="93159" tIns="46579" rIns="93159" bIns="46579" rtlCol="0"/>
          <a:lstStyle>
            <a:lvl1pPr algn="r">
              <a:defRPr sz="1200"/>
            </a:lvl1pPr>
          </a:lstStyle>
          <a:p>
            <a:fld id="{7D4685E7-5B58-449C-991A-BE3B42CBBF0C}" type="datetimeFigureOut">
              <a:rPr lang="en-US" smtClean="0"/>
              <a:pPr/>
              <a:t>10/1/20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59" tIns="46579" rIns="93159" bIns="4657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1" y="4415791"/>
            <a:ext cx="5608320" cy="4183380"/>
          </a:xfrm>
          <a:prstGeom prst="rect">
            <a:avLst/>
          </a:prstGeom>
        </p:spPr>
        <p:txBody>
          <a:bodyPr vert="horz" lIns="93159" tIns="46579" rIns="93159" bIns="4657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59" tIns="46579" rIns="93159" bIns="4657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9" y="8829967"/>
            <a:ext cx="3037840" cy="464820"/>
          </a:xfrm>
          <a:prstGeom prst="rect">
            <a:avLst/>
          </a:prstGeom>
        </p:spPr>
        <p:txBody>
          <a:bodyPr vert="horz" lIns="93159" tIns="46579" rIns="93159" bIns="46579" rtlCol="0" anchor="b"/>
          <a:lstStyle>
            <a:lvl1pPr algn="r">
              <a:defRPr sz="1200"/>
            </a:lvl1pPr>
          </a:lstStyle>
          <a:p>
            <a:fld id="{C6483C08-AC89-439F-ADFC-082C87A7F5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76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83C08-AC89-439F-ADFC-082C87A7F592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8977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483C08-AC89-439F-ADFC-082C87A7F592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130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35052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37338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2400" y="35052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16764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324682" y="5572201"/>
            <a:ext cx="644771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prstClr val="black"/>
                </a:solidFill>
              </a:rPr>
              <a:t>Presented by: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>
                <a:solidFill>
                  <a:prstClr val="black"/>
                </a:solidFill>
              </a:rPr>
              <a:t>Ralph M. Martire, </a:t>
            </a:r>
            <a:r>
              <a:rPr lang="en-US" sz="1400" dirty="0"/>
              <a:t>Executive Director, Center for Tax and Budget Accountability and Arthur </a:t>
            </a:r>
            <a:r>
              <a:rPr lang="en-US" sz="1400" dirty="0" err="1"/>
              <a:t>Rubloff</a:t>
            </a:r>
            <a:r>
              <a:rPr lang="en-US" sz="1400" dirty="0"/>
              <a:t> Endowed Professor of Public Policy at Roosevelt University</a:t>
            </a:r>
          </a:p>
          <a:p>
            <a:pPr algn="ctr"/>
            <a:endParaRPr lang="en-US" sz="1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076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DF46A-C359-4DEB-A90A-0734CADA00BC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0735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E25DF46A-C359-4DEB-A90A-0734CADA00BC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5769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r>
              <a:rPr kumimoji="0"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04800" y="6410848"/>
            <a:ext cx="3581400" cy="365760"/>
          </a:xfrm>
        </p:spPr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218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E25DF46A-C359-4DEB-A90A-0734CADA00BC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8403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DF46A-C359-4DEB-A90A-0734CADA00BC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949462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fld id="{E25DF46A-C359-4DEB-A90A-0734CADA00BC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2205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E25DF46A-C359-4DEB-A90A-0734CADA00BC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314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E25DF46A-C359-4DEB-A90A-0734CADA00B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112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E25DF46A-C359-4DEB-A90A-0734CADA00BC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324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E25DF46A-C359-4DEB-A90A-0734CADA00BC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877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r>
              <a:rPr lang="en-US"/>
              <a:t>July 23, 2020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E25DF46A-C359-4DEB-A90A-0734CADA00BC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‹#›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dirty="0"/>
              <a:t>Click to edit Master text styles</a:t>
            </a:r>
          </a:p>
          <a:p>
            <a:pPr lvl="1" eaLnBrk="1" latinLnBrk="0" hangingPunct="1"/>
            <a:r>
              <a:rPr kumimoji="0" lang="en-US" dirty="0"/>
              <a:t>Second level</a:t>
            </a:r>
          </a:p>
          <a:p>
            <a:pPr lvl="2" eaLnBrk="1" latinLnBrk="0" hangingPunct="1"/>
            <a:r>
              <a:rPr kumimoji="0" lang="en-US" dirty="0"/>
              <a:t>Third level</a:t>
            </a:r>
          </a:p>
          <a:p>
            <a:pPr lvl="3" eaLnBrk="1" latinLnBrk="0" hangingPunct="1"/>
            <a:r>
              <a:rPr kumimoji="0" lang="en-US" dirty="0"/>
              <a:t>Fourth level</a:t>
            </a:r>
          </a:p>
          <a:p>
            <a:pPr lvl="4" eaLnBrk="1" latinLnBrk="0" hangingPunct="1"/>
            <a:r>
              <a:rPr kumimoji="0"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16827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7" r:id="rId1"/>
    <p:sldLayoutId id="2147483998" r:id="rId2"/>
    <p:sldLayoutId id="2147483999" r:id="rId3"/>
    <p:sldLayoutId id="2147484000" r:id="rId4"/>
    <p:sldLayoutId id="2147484001" r:id="rId5"/>
    <p:sldLayoutId id="2147484002" r:id="rId6"/>
    <p:sldLayoutId id="2147484003" r:id="rId7"/>
    <p:sldLayoutId id="2147484004" r:id="rId8"/>
    <p:sldLayoutId id="2147484005" r:id="rId9"/>
    <p:sldLayoutId id="2147484006" r:id="rId10"/>
    <p:sldLayoutId id="2147484007" r:id="rId11"/>
  </p:sldLayoutIdLst>
  <p:hf hdr="0"/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mailto:dfeliu@ctbaonline.or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ctbaonline.org/donate" TargetMode="External"/><Relationship Id="rId4" Type="http://schemas.openxmlformats.org/officeDocument/2006/relationships/hyperlink" Target="mailto:rmartire@ctbaonline.org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ctr">
            <a:normAutofit/>
          </a:bodyPr>
          <a:lstStyle/>
          <a:p>
            <a:br>
              <a:rPr lang="en-US" sz="4400" i="1" dirty="0">
                <a:latin typeface="Times New Roman" pitchFamily="18" charset="0"/>
              </a:rPr>
            </a:br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8"/>
          <a:stretch/>
        </p:blipFill>
        <p:spPr>
          <a:xfrm>
            <a:off x="228600" y="227232"/>
            <a:ext cx="4800600" cy="1049440"/>
          </a:xfrm>
          <a:prstGeom prst="rect">
            <a:avLst/>
          </a:prstGeom>
        </p:spPr>
      </p:pic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6705600" y="318784"/>
            <a:ext cx="2209800" cy="762000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ts val="1000"/>
              </a:spcAft>
            </a:pPr>
            <a:r>
              <a:rPr lang="en-US" sz="900" dirty="0">
                <a:solidFill>
                  <a:prstClr val="black"/>
                </a:solidFill>
                <a:latin typeface="Helvetica" charset="0"/>
                <a:cs typeface="Arial" pitchFamily="34" charset="0"/>
              </a:rPr>
              <a:t>70 East Lake Street</a:t>
            </a:r>
            <a:br>
              <a:rPr lang="en-US" sz="900" dirty="0">
                <a:solidFill>
                  <a:prstClr val="black"/>
                </a:solidFill>
                <a:latin typeface="Helvetica" charset="0"/>
                <a:cs typeface="Arial" pitchFamily="34" charset="0"/>
              </a:rPr>
            </a:br>
            <a:r>
              <a:rPr lang="en-US" sz="900" dirty="0">
                <a:solidFill>
                  <a:prstClr val="black"/>
                </a:solidFill>
                <a:latin typeface="Helvetica" charset="0"/>
                <a:cs typeface="Arial" pitchFamily="34" charset="0"/>
              </a:rPr>
              <a:t>Suite 1700 </a:t>
            </a:r>
            <a:br>
              <a:rPr lang="en-US" sz="900" dirty="0">
                <a:solidFill>
                  <a:prstClr val="black"/>
                </a:solidFill>
                <a:latin typeface="Helvetica" charset="0"/>
                <a:cs typeface="Arial" pitchFamily="34" charset="0"/>
              </a:rPr>
            </a:br>
            <a:r>
              <a:rPr lang="en-US" sz="900" dirty="0">
                <a:solidFill>
                  <a:prstClr val="black"/>
                </a:solidFill>
                <a:latin typeface="Helvetica" charset="0"/>
                <a:cs typeface="Arial" pitchFamily="34" charset="0"/>
              </a:rPr>
              <a:t>Chicago, IL  60601</a:t>
            </a:r>
            <a:br>
              <a:rPr lang="en-US" sz="900" dirty="0">
                <a:solidFill>
                  <a:prstClr val="black"/>
                </a:solidFill>
                <a:latin typeface="Helvetica" charset="0"/>
                <a:cs typeface="Arial" pitchFamily="34" charset="0"/>
              </a:rPr>
            </a:br>
            <a:r>
              <a:rPr lang="en-US" sz="900" dirty="0">
                <a:solidFill>
                  <a:prstClr val="black"/>
                </a:solidFill>
                <a:latin typeface="Helvetica" charset="0"/>
                <a:cs typeface="Arial" pitchFamily="34" charset="0"/>
              </a:rPr>
              <a:t>www.ctbaonline.org</a:t>
            </a:r>
            <a:br>
              <a:rPr lang="en-US" sz="900" dirty="0">
                <a:solidFill>
                  <a:prstClr val="black"/>
                </a:solidFill>
                <a:latin typeface="Helvetica" charset="0"/>
                <a:cs typeface="Arial" pitchFamily="34" charset="0"/>
              </a:rPr>
            </a:br>
            <a:endParaRPr lang="en-US" sz="900" dirty="0">
              <a:solidFill>
                <a:srgbClr val="000080"/>
              </a:solidFill>
              <a:latin typeface="Helvetica" charset="0"/>
              <a:cs typeface="Arial" pitchFamily="34" charset="0"/>
            </a:endParaRPr>
          </a:p>
          <a:p>
            <a:pPr algn="just" fontAlgn="base">
              <a:spcBef>
                <a:spcPct val="0"/>
              </a:spcBef>
              <a:spcAft>
                <a:spcPts val="1000"/>
              </a:spcAft>
            </a:pPr>
            <a:endParaRPr lang="en-US" sz="900" dirty="0">
              <a:solidFill>
                <a:srgbClr val="000080"/>
              </a:solidFill>
              <a:latin typeface="Helvetica" charset="0"/>
              <a:cs typeface="Arial" pitchFamily="34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Title 6"/>
          <p:cNvSpPr txBox="1">
            <a:spLocks/>
          </p:cNvSpPr>
          <p:nvPr/>
        </p:nvSpPr>
        <p:spPr>
          <a:xfrm>
            <a:off x="228600" y="1521710"/>
            <a:ext cx="8686800" cy="17526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42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i="1" dirty="0"/>
              <a:t>Gentrification and Property Tax Exemptions in the City of Chicago</a:t>
            </a:r>
            <a:endParaRPr lang="en-US" sz="4000" i="1" dirty="0">
              <a:solidFill>
                <a:srgbClr val="D16349"/>
              </a:solidFill>
            </a:endParaRPr>
          </a:p>
        </p:txBody>
      </p:sp>
      <p:sp>
        <p:nvSpPr>
          <p:cNvPr id="9" name="Subtitle 3"/>
          <p:cNvSpPr txBox="1">
            <a:spLocks/>
          </p:cNvSpPr>
          <p:nvPr/>
        </p:nvSpPr>
        <p:spPr>
          <a:xfrm>
            <a:off x="1066800" y="3579110"/>
            <a:ext cx="7239000" cy="1907290"/>
          </a:xfrm>
          <a:prstGeom prst="rect">
            <a:avLst/>
          </a:prstGeom>
        </p:spPr>
        <p:txBody>
          <a:bodyPr>
            <a:normAutofit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"/>
              <a:buChar char="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75000"/>
              <a:buFont typeface="Wingdings 2"/>
              <a:buChar char="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SzPct val="70000"/>
              <a:buFont typeface="Wingdings"/>
              <a:buChar char=""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ct val="20000"/>
              </a:spcBef>
              <a:buClr>
                <a:schemeClr val="accent5"/>
              </a:buClr>
              <a:buFontTx/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Char char="•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rtl="0" eaLnBrk="1" latinLnBrk="0" hangingPunct="1">
              <a:spcBef>
                <a:spcPct val="20000"/>
              </a:spcBef>
              <a:buClr>
                <a:schemeClr val="accent4">
                  <a:shade val="75000"/>
                </a:schemeClr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77440" indent="-182880" algn="l" rtl="0" eaLnBrk="1" latinLnBrk="0" hangingPunct="1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Char char="•"/>
              <a:defRPr kumimoji="0" sz="14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800" dirty="0"/>
          </a:p>
        </p:txBody>
      </p:sp>
      <p:sp>
        <p:nvSpPr>
          <p:cNvPr id="12" name="Subtitle 3"/>
          <p:cNvSpPr txBox="1">
            <a:spLocks/>
          </p:cNvSpPr>
          <p:nvPr/>
        </p:nvSpPr>
        <p:spPr>
          <a:xfrm>
            <a:off x="1066800" y="3733800"/>
            <a:ext cx="7239000" cy="1752600"/>
          </a:xfrm>
          <a:prstGeom prst="rect">
            <a:avLst/>
          </a:prstGeom>
        </p:spPr>
        <p:txBody>
          <a:bodyPr>
            <a:normAutofit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"/>
              <a:buChar char="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75000"/>
              <a:buFont typeface="Wingdings 2"/>
              <a:buChar char="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SzPct val="70000"/>
              <a:buFont typeface="Wingdings"/>
              <a:buChar char=""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ct val="20000"/>
              </a:spcBef>
              <a:buClr>
                <a:schemeClr val="accent5"/>
              </a:buClr>
              <a:buFontTx/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Char char="•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rtl="0" eaLnBrk="1" latinLnBrk="0" hangingPunct="1">
              <a:spcBef>
                <a:spcPct val="20000"/>
              </a:spcBef>
              <a:buClr>
                <a:schemeClr val="accent4">
                  <a:shade val="75000"/>
                </a:schemeClr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77440" indent="-182880" algn="l" rtl="0" eaLnBrk="1" latinLnBrk="0" hangingPunct="1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Char char="•"/>
              <a:defRPr kumimoji="0" sz="14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800" dirty="0"/>
          </a:p>
        </p:txBody>
      </p:sp>
      <p:sp>
        <p:nvSpPr>
          <p:cNvPr id="15" name="Subtitle 3"/>
          <p:cNvSpPr>
            <a:spLocks noGrp="1"/>
          </p:cNvSpPr>
          <p:nvPr>
            <p:ph type="subTitle" idx="1"/>
          </p:nvPr>
        </p:nvSpPr>
        <p:spPr>
          <a:xfrm>
            <a:off x="457200" y="3619219"/>
            <a:ext cx="8458200" cy="1752600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October 2, 2020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8A9417-1E78-F840-863D-FC06819721FA}"/>
              </a:ext>
            </a:extLst>
          </p:cNvPr>
          <p:cNvSpPr/>
          <p:nvPr/>
        </p:nvSpPr>
        <p:spPr>
          <a:xfrm>
            <a:off x="1295400" y="5029200"/>
            <a:ext cx="6781800" cy="1295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390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1BA53DA-F082-4B23-8FC7-5BA6156FC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683029-587C-4B64-8FEF-303AB6D55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10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pic>
        <p:nvPicPr>
          <p:cNvPr id="8" name="Marcador de contenido 7" descr="Una captura de pantalla de una computadora&#10;&#10;Descripción generada automáticamente">
            <a:extLst>
              <a:ext uri="{FF2B5EF4-FFF2-40B4-BE49-F238E27FC236}">
                <a16:creationId xmlns:a16="http://schemas.microsoft.com/office/drawing/2014/main" id="{6AA6E169-1B9E-49F4-BC69-ADAD835C1104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87" t="17979" r="12251" b="8402"/>
          <a:stretch/>
        </p:blipFill>
        <p:spPr>
          <a:xfrm>
            <a:off x="1372728" y="1752600"/>
            <a:ext cx="6435120" cy="4572000"/>
          </a:xfrm>
        </p:spPr>
      </p:pic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80F142B-6987-470E-A864-74AC34E12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276704CF-51EC-4301-B50D-85B2E4ABB817}"/>
              </a:ext>
            </a:extLst>
          </p:cNvPr>
          <p:cNvSpPr txBox="1">
            <a:spLocks/>
          </p:cNvSpPr>
          <p:nvPr/>
        </p:nvSpPr>
        <p:spPr>
          <a:xfrm>
            <a:off x="4541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Median Home Value by Tracts (2013)</a:t>
            </a:r>
          </a:p>
        </p:txBody>
      </p:sp>
    </p:spTree>
    <p:extLst>
      <p:ext uri="{BB962C8B-B14F-4D97-AF65-F5344CB8AC3E}">
        <p14:creationId xmlns:p14="http://schemas.microsoft.com/office/powerpoint/2010/main" val="3750870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9A88-464A-954D-B31F-2A8C51265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384048"/>
            <a:ext cx="8534400" cy="758952"/>
          </a:xfrm>
        </p:spPr>
        <p:txBody>
          <a:bodyPr>
            <a:normAutofit/>
          </a:bodyPr>
          <a:lstStyle/>
          <a:p>
            <a:r>
              <a:rPr lang="en-US" dirty="0"/>
              <a:t>Snapshot of Chicago (2013)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11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CF1A1AF-D0BE-45C1-A701-EF6700A6F0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07" r="2637"/>
          <a:stretch/>
        </p:blipFill>
        <p:spPr>
          <a:xfrm>
            <a:off x="762582" y="2209800"/>
            <a:ext cx="7612739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505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9A88-464A-954D-B31F-2A8C51265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384048"/>
            <a:ext cx="8534400" cy="758952"/>
          </a:xfrm>
        </p:spPr>
        <p:txBody>
          <a:bodyPr>
            <a:normAutofit/>
          </a:bodyPr>
          <a:lstStyle/>
          <a:p>
            <a:r>
              <a:rPr lang="en-US" dirty="0"/>
              <a:t>Snapshot of Chicago (2018)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12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09641A5-038D-4452-A6C6-35FE162587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944" y="2286000"/>
            <a:ext cx="711401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3631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9A88-464A-954D-B31F-2A8C51265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384048"/>
            <a:ext cx="8534400" cy="758952"/>
          </a:xfrm>
        </p:spPr>
        <p:txBody>
          <a:bodyPr>
            <a:normAutofit fontScale="90000"/>
          </a:bodyPr>
          <a:lstStyle/>
          <a:p>
            <a:r>
              <a:rPr lang="en-US" dirty="0"/>
              <a:t>Under Definition #1,</a:t>
            </a:r>
            <a:br>
              <a:rPr lang="en-US" dirty="0"/>
            </a:br>
            <a:r>
              <a:rPr lang="en-US" dirty="0"/>
              <a:t>Gentrification Clustered in 3 Distinct Areas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13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2B4E95B-AD39-4748-923D-6548791957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00" t="18044" r="38333" b="21215"/>
          <a:stretch/>
        </p:blipFill>
        <p:spPr>
          <a:xfrm>
            <a:off x="1279342" y="1676400"/>
            <a:ext cx="657922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34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9A88-464A-954D-B31F-2A8C51265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307848"/>
            <a:ext cx="8534400" cy="758952"/>
          </a:xfrm>
        </p:spPr>
        <p:txBody>
          <a:bodyPr>
            <a:noAutofit/>
          </a:bodyPr>
          <a:lstStyle/>
          <a:p>
            <a:r>
              <a:rPr lang="en-US" sz="2800" dirty="0"/>
              <a:t>At the 75</a:t>
            </a:r>
            <a:r>
              <a:rPr lang="en-US" sz="2800" baseline="30000" dirty="0"/>
              <a:t>th</a:t>
            </a:r>
            <a:r>
              <a:rPr lang="en-US" sz="2800" dirty="0"/>
              <a:t> percentile,</a:t>
            </a:r>
            <a:br>
              <a:rPr lang="en-US" sz="2800" dirty="0"/>
            </a:br>
            <a:r>
              <a:rPr lang="en-US" sz="2800" dirty="0"/>
              <a:t>Gentrified Tracts Outpaced Non-Gentrified Tracts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14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3BEECB0-41E5-4789-9A61-B9C23F220E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34" t="15926" r="22499" b="45556"/>
          <a:stretch/>
        </p:blipFill>
        <p:spPr>
          <a:xfrm>
            <a:off x="685800" y="3673479"/>
            <a:ext cx="5867400" cy="246052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25728B7B-DBF1-4060-9F74-96889B5AC3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33" t="16394" r="20101" b="46915"/>
          <a:stretch/>
        </p:blipFill>
        <p:spPr>
          <a:xfrm>
            <a:off x="381000" y="1524000"/>
            <a:ext cx="6324600" cy="2195057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31910868-8690-4893-B380-5A96A0E45657}"/>
              </a:ext>
            </a:extLst>
          </p:cNvPr>
          <p:cNvSpPr txBox="1"/>
          <p:nvPr/>
        </p:nvSpPr>
        <p:spPr>
          <a:xfrm>
            <a:off x="6590016" y="25908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2013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DEDF15B-0939-412D-A003-AEC27DA9FD72}"/>
              </a:ext>
            </a:extLst>
          </p:cNvPr>
          <p:cNvSpPr txBox="1"/>
          <p:nvPr/>
        </p:nvSpPr>
        <p:spPr>
          <a:xfrm>
            <a:off x="6629400" y="50292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2018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95624C0-1199-EE4C-827D-1994BC341649}"/>
              </a:ext>
            </a:extLst>
          </p:cNvPr>
          <p:cNvCxnSpPr>
            <a:cxnSpLocks/>
          </p:cNvCxnSpPr>
          <p:nvPr/>
        </p:nvCxnSpPr>
        <p:spPr>
          <a:xfrm>
            <a:off x="4267200" y="2223155"/>
            <a:ext cx="0" cy="14503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6869A5-F2A2-D145-B40F-E22115533454}"/>
              </a:ext>
            </a:extLst>
          </p:cNvPr>
          <p:cNvCxnSpPr>
            <a:cxnSpLocks/>
          </p:cNvCxnSpPr>
          <p:nvPr/>
        </p:nvCxnSpPr>
        <p:spPr>
          <a:xfrm>
            <a:off x="4340352" y="4417715"/>
            <a:ext cx="0" cy="152588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3282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15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74619E2-971F-4FED-9BDA-B8DAFA3A34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66" t="15926" r="20833" b="7037"/>
          <a:stretch/>
        </p:blipFill>
        <p:spPr>
          <a:xfrm>
            <a:off x="609600" y="1516791"/>
            <a:ext cx="5867400" cy="46228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53B1267C-EC5B-405D-9992-51F0D543E1E9}"/>
              </a:ext>
            </a:extLst>
          </p:cNvPr>
          <p:cNvSpPr txBox="1">
            <a:spLocks/>
          </p:cNvSpPr>
          <p:nvPr/>
        </p:nvSpPr>
        <p:spPr>
          <a:xfrm>
            <a:off x="454152" y="228600"/>
            <a:ext cx="8534400" cy="758952"/>
          </a:xfrm>
          <a:prstGeom prst="rect">
            <a:avLst/>
          </a:prstGeom>
        </p:spPr>
        <p:txBody>
          <a:bodyPr vert="horz" anchor="b">
            <a:normAutofit fontScale="70000" lnSpcReduction="200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At the 90</a:t>
            </a:r>
            <a:r>
              <a:rPr lang="en-US" sz="3600" baseline="30000" dirty="0"/>
              <a:t>th</a:t>
            </a:r>
            <a:r>
              <a:rPr lang="en-US" sz="3600" dirty="0"/>
              <a:t> percentile,</a:t>
            </a:r>
            <a:br>
              <a:rPr lang="en-US" sz="3600" dirty="0"/>
            </a:br>
            <a:r>
              <a:rPr lang="en-US" sz="3600" dirty="0"/>
              <a:t>Prior Trends Were Intensified</a:t>
            </a:r>
            <a:endParaRPr lang="en-US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6C9336B9-0A34-43BE-8650-042033E1D57E}"/>
              </a:ext>
            </a:extLst>
          </p:cNvPr>
          <p:cNvSpPr txBox="1"/>
          <p:nvPr/>
        </p:nvSpPr>
        <p:spPr>
          <a:xfrm>
            <a:off x="6590016" y="25908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2013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CE682FE5-9945-43A1-A124-F94E46878B81}"/>
              </a:ext>
            </a:extLst>
          </p:cNvPr>
          <p:cNvSpPr txBox="1"/>
          <p:nvPr/>
        </p:nvSpPr>
        <p:spPr>
          <a:xfrm>
            <a:off x="6553200" y="49530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2018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FFAD955-3E0B-4E4C-B8BC-9E1F0EA23A1F}"/>
              </a:ext>
            </a:extLst>
          </p:cNvPr>
          <p:cNvCxnSpPr>
            <a:cxnSpLocks/>
          </p:cNvCxnSpPr>
          <p:nvPr/>
        </p:nvCxnSpPr>
        <p:spPr>
          <a:xfrm>
            <a:off x="4191000" y="2131076"/>
            <a:ext cx="0" cy="14503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8D5906D-9129-6949-9A4F-B498489DF6A6}"/>
              </a:ext>
            </a:extLst>
          </p:cNvPr>
          <p:cNvCxnSpPr>
            <a:cxnSpLocks/>
          </p:cNvCxnSpPr>
          <p:nvPr/>
        </p:nvCxnSpPr>
        <p:spPr>
          <a:xfrm>
            <a:off x="4218432" y="4554236"/>
            <a:ext cx="0" cy="14503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84475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16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3B1267C-EC5B-405D-9992-51F0D543E1E9}"/>
              </a:ext>
            </a:extLst>
          </p:cNvPr>
          <p:cNvSpPr txBox="1">
            <a:spLocks/>
          </p:cNvSpPr>
          <p:nvPr/>
        </p:nvSpPr>
        <p:spPr>
          <a:xfrm>
            <a:off x="454152" y="228600"/>
            <a:ext cx="8534400" cy="758952"/>
          </a:xfrm>
          <a:prstGeom prst="rect">
            <a:avLst/>
          </a:prstGeom>
        </p:spPr>
        <p:txBody>
          <a:bodyPr vert="horz" anchor="b">
            <a:normAutofit fontScale="77500" lnSpcReduction="200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Gentrification Impacts Were </a:t>
            </a:r>
          </a:p>
          <a:p>
            <a:r>
              <a:rPr lang="en-US" dirty="0"/>
              <a:t>Intense and Statistically Significant   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C1B1444-A90F-4E9E-A690-F4226DE67F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67" t="20371" r="23333" b="12963"/>
          <a:stretch/>
        </p:blipFill>
        <p:spPr>
          <a:xfrm>
            <a:off x="1237488" y="1615270"/>
            <a:ext cx="6705600" cy="4789714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668262-44C8-AD4E-8C52-9DE4C44AE2BF}"/>
              </a:ext>
            </a:extLst>
          </p:cNvPr>
          <p:cNvCxnSpPr/>
          <p:nvPr/>
        </p:nvCxnSpPr>
        <p:spPr>
          <a:xfrm>
            <a:off x="5334000" y="2362200"/>
            <a:ext cx="0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BDA8A9-3808-AC4F-B251-A6845CB14F20}"/>
              </a:ext>
            </a:extLst>
          </p:cNvPr>
          <p:cNvCxnSpPr/>
          <p:nvPr/>
        </p:nvCxnSpPr>
        <p:spPr>
          <a:xfrm>
            <a:off x="6934200" y="2362200"/>
            <a:ext cx="0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DE4E0A8-258E-9D45-A9EF-AAABAB1852F1}"/>
              </a:ext>
            </a:extLst>
          </p:cNvPr>
          <p:cNvCxnSpPr/>
          <p:nvPr/>
        </p:nvCxnSpPr>
        <p:spPr>
          <a:xfrm>
            <a:off x="5309616" y="4724400"/>
            <a:ext cx="0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D956E09-1ED2-7741-8AC2-395E51CB1E50}"/>
              </a:ext>
            </a:extLst>
          </p:cNvPr>
          <p:cNvCxnSpPr/>
          <p:nvPr/>
        </p:nvCxnSpPr>
        <p:spPr>
          <a:xfrm>
            <a:off x="6955536" y="4724400"/>
            <a:ext cx="0" cy="15240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6357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9A88-464A-954D-B31F-2A8C51265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384048"/>
            <a:ext cx="8534400" cy="758952"/>
          </a:xfrm>
        </p:spPr>
        <p:txBody>
          <a:bodyPr>
            <a:noAutofit/>
          </a:bodyPr>
          <a:lstStyle/>
          <a:p>
            <a:r>
              <a:rPr lang="en-US" sz="2800" dirty="0"/>
              <a:t>Under Gentrification Definition #2</a:t>
            </a:r>
            <a:br>
              <a:rPr lang="en-US" sz="2800" dirty="0"/>
            </a:br>
            <a:r>
              <a:rPr lang="en-US" sz="2800" dirty="0"/>
              <a:t>Similar Clusters Appeared, Barring the South Side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17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462586B-FFC6-4AB7-A6EC-6895FE0B74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33" t="18044" r="38333" b="21852"/>
          <a:stretch/>
        </p:blipFill>
        <p:spPr>
          <a:xfrm>
            <a:off x="1322203" y="1676400"/>
            <a:ext cx="653617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263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18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3B1267C-EC5B-405D-9992-51F0D543E1E9}"/>
              </a:ext>
            </a:extLst>
          </p:cNvPr>
          <p:cNvSpPr txBox="1">
            <a:spLocks/>
          </p:cNvSpPr>
          <p:nvPr/>
        </p:nvSpPr>
        <p:spPr>
          <a:xfrm>
            <a:off x="4541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Similar Trends Emerge Under Definition #2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A81A4603-C031-4AFC-9AF5-536F8B523C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66" t="15926" r="20833" b="7037"/>
          <a:stretch/>
        </p:blipFill>
        <p:spPr>
          <a:xfrm>
            <a:off x="685800" y="1523999"/>
            <a:ext cx="5715000" cy="4502727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36F58CDE-3881-4489-BEF5-B240E373C462}"/>
              </a:ext>
            </a:extLst>
          </p:cNvPr>
          <p:cNvSpPr txBox="1"/>
          <p:nvPr/>
        </p:nvSpPr>
        <p:spPr>
          <a:xfrm>
            <a:off x="6590016" y="25908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2013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2597E05C-EA5C-4DF0-9DD3-4FB7D014EE34}"/>
              </a:ext>
            </a:extLst>
          </p:cNvPr>
          <p:cNvSpPr txBox="1"/>
          <p:nvPr/>
        </p:nvSpPr>
        <p:spPr>
          <a:xfrm>
            <a:off x="6590016" y="50292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2567591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19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3B1267C-EC5B-405D-9992-51F0D543E1E9}"/>
              </a:ext>
            </a:extLst>
          </p:cNvPr>
          <p:cNvSpPr txBox="1">
            <a:spLocks/>
          </p:cNvSpPr>
          <p:nvPr/>
        </p:nvSpPr>
        <p:spPr>
          <a:xfrm>
            <a:off x="454152" y="228600"/>
            <a:ext cx="8534400" cy="758952"/>
          </a:xfrm>
          <a:prstGeom prst="rect">
            <a:avLst/>
          </a:prstGeom>
        </p:spPr>
        <p:txBody>
          <a:bodyPr vert="horz" anchor="b">
            <a:normAutofit fontScale="77500" lnSpcReduction="200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With Similar Growth in Intensity at the 90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B1CAE17-6814-42A2-B59D-71E80E27DD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00" t="23334" r="21667" b="39630"/>
          <a:stretch/>
        </p:blipFill>
        <p:spPr>
          <a:xfrm>
            <a:off x="609600" y="1600200"/>
            <a:ext cx="6047232" cy="23622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9625497-C5B7-4D8F-876C-9F2BBB178B0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000" t="25261" r="22500" b="36667"/>
          <a:stretch/>
        </p:blipFill>
        <p:spPr>
          <a:xfrm>
            <a:off x="609600" y="3886200"/>
            <a:ext cx="5791200" cy="236234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C7F5076-F904-485C-A9D7-9A697E437EF5}"/>
              </a:ext>
            </a:extLst>
          </p:cNvPr>
          <p:cNvSpPr txBox="1"/>
          <p:nvPr/>
        </p:nvSpPr>
        <p:spPr>
          <a:xfrm>
            <a:off x="6590016" y="259080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2013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0A4437E-9C7A-4CE2-B681-2DEBB1815112}"/>
              </a:ext>
            </a:extLst>
          </p:cNvPr>
          <p:cNvSpPr txBox="1"/>
          <p:nvPr/>
        </p:nvSpPr>
        <p:spPr>
          <a:xfrm>
            <a:off x="6590016" y="4814360"/>
            <a:ext cx="220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2562734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9A88-464A-954D-B31F-2A8C51265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>
            <a:normAutofit/>
          </a:bodyPr>
          <a:lstStyle/>
          <a:p>
            <a:r>
              <a:rPr lang="en-US" dirty="0"/>
              <a:t>NHS Client Profile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2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14" name="Content Placeholder 4">
            <a:extLst>
              <a:ext uri="{FF2B5EF4-FFF2-40B4-BE49-F238E27FC236}">
                <a16:creationId xmlns:a16="http://schemas.microsoft.com/office/drawing/2014/main" id="{0E62D114-6D1C-4BA8-91DB-01277DE50C70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r>
              <a:rPr lang="en-US" dirty="0"/>
              <a:t>Median annual income of $61,980</a:t>
            </a:r>
          </a:p>
          <a:p>
            <a:endParaRPr lang="en-US" dirty="0"/>
          </a:p>
          <a:p>
            <a:r>
              <a:rPr lang="en-US" dirty="0"/>
              <a:t>$200,000 as the average home value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$2,000 in annual property taxes for a typical NHS client </a:t>
            </a:r>
          </a:p>
          <a:p>
            <a:pPr lvl="1"/>
            <a:r>
              <a:rPr lang="en-US" dirty="0"/>
              <a:t>~1% of home value </a:t>
            </a:r>
          </a:p>
          <a:p>
            <a:pPr lvl="1"/>
            <a:r>
              <a:rPr lang="en-US" dirty="0"/>
              <a:t>Less than 4% of annual income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3569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20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3B1267C-EC5B-405D-9992-51F0D543E1E9}"/>
              </a:ext>
            </a:extLst>
          </p:cNvPr>
          <p:cNvSpPr txBox="1">
            <a:spLocks/>
          </p:cNvSpPr>
          <p:nvPr/>
        </p:nvSpPr>
        <p:spPr>
          <a:xfrm>
            <a:off x="4541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Result Still Retaining Statistical Significance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142E8B4-A674-4308-819D-5E2CC0C764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999" t="18889" r="25000" b="12963"/>
          <a:stretch/>
        </p:blipFill>
        <p:spPr>
          <a:xfrm>
            <a:off x="1584789" y="1600200"/>
            <a:ext cx="5974422" cy="458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0677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21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3B1267C-EC5B-405D-9992-51F0D543E1E9}"/>
              </a:ext>
            </a:extLst>
          </p:cNvPr>
          <p:cNvSpPr txBox="1">
            <a:spLocks/>
          </p:cNvSpPr>
          <p:nvPr/>
        </p:nvSpPr>
        <p:spPr>
          <a:xfrm>
            <a:off x="454152" y="304800"/>
            <a:ext cx="8534400" cy="758952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Characteristics of </a:t>
            </a:r>
            <a:r>
              <a:rPr lang="en-US" sz="2800" dirty="0" err="1"/>
              <a:t>Gentrifiable</a:t>
            </a:r>
            <a:r>
              <a:rPr lang="en-US" sz="2800" dirty="0"/>
              <a:t> Areas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FB05F191-363F-4660-9B11-E558E61E3978}"/>
              </a:ext>
            </a:extLst>
          </p:cNvPr>
          <p:cNvSpPr txBox="1">
            <a:spLocks noGrp="1"/>
          </p:cNvSpPr>
          <p:nvPr>
            <p:ph sz="quarter" idx="1"/>
          </p:nvPr>
        </p:nvSpPr>
        <p:spPr>
          <a:xfrm>
            <a:off x="320040" y="1600200"/>
            <a:ext cx="850392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Initially, </a:t>
            </a:r>
            <a:r>
              <a:rPr lang="en-US" sz="2000" dirty="0" err="1"/>
              <a:t>gentrifiable</a:t>
            </a:r>
            <a:r>
              <a:rPr lang="en-US" sz="2000" dirty="0"/>
              <a:t> tracts are typically less populated </a:t>
            </a:r>
          </a:p>
          <a:p>
            <a:endParaRPr lang="en-US" sz="2000" dirty="0"/>
          </a:p>
          <a:p>
            <a:r>
              <a:rPr lang="en-US" sz="2000" dirty="0"/>
              <a:t>More likely to occur in tracts with a higher share of the Latino population</a:t>
            </a:r>
          </a:p>
          <a:p>
            <a:endParaRPr lang="en-US" sz="2000" dirty="0"/>
          </a:p>
          <a:p>
            <a:r>
              <a:rPr lang="en-US" sz="2000" dirty="0"/>
              <a:t>Typically have slightly higher income and home values </a:t>
            </a:r>
          </a:p>
          <a:p>
            <a:endParaRPr lang="en-US" sz="2000" dirty="0"/>
          </a:p>
          <a:p>
            <a:r>
              <a:rPr lang="en-US" sz="2000" dirty="0"/>
              <a:t>Median and mean rents are similar</a:t>
            </a:r>
          </a:p>
        </p:txBody>
      </p:sp>
    </p:spTree>
    <p:extLst>
      <p:ext uri="{BB962C8B-B14F-4D97-AF65-F5344CB8AC3E}">
        <p14:creationId xmlns:p14="http://schemas.microsoft.com/office/powerpoint/2010/main" val="33971862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9A88-464A-954D-B31F-2A8C51265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384048"/>
            <a:ext cx="8534400" cy="758952"/>
          </a:xfrm>
        </p:spPr>
        <p:txBody>
          <a:bodyPr>
            <a:noAutofit/>
          </a:bodyPr>
          <a:lstStyle/>
          <a:p>
            <a:r>
              <a:rPr lang="en-US" sz="2400" dirty="0"/>
              <a:t>Under Definition #1,</a:t>
            </a:r>
            <a:br>
              <a:rPr lang="en-US" sz="2400" dirty="0"/>
            </a:br>
            <a:r>
              <a:rPr lang="en-US" sz="2400" dirty="0"/>
              <a:t>Median Household Income Grew Faster In Logan Square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22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790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9A88-464A-954D-B31F-2A8C51265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384048"/>
            <a:ext cx="8534400" cy="758952"/>
          </a:xfrm>
        </p:spPr>
        <p:txBody>
          <a:bodyPr>
            <a:noAutofit/>
          </a:bodyPr>
          <a:lstStyle/>
          <a:p>
            <a:r>
              <a:rPr lang="en-US" sz="2400" dirty="0"/>
              <a:t>Under Definition #1,</a:t>
            </a:r>
            <a:br>
              <a:rPr lang="en-US" sz="2400" dirty="0"/>
            </a:br>
            <a:r>
              <a:rPr lang="en-US" sz="2400" dirty="0"/>
              <a:t>Median Home Value Growth Exhibited Similar Trends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23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0476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24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3B1267C-EC5B-405D-9992-51F0D543E1E9}"/>
              </a:ext>
            </a:extLst>
          </p:cNvPr>
          <p:cNvSpPr txBox="1">
            <a:spLocks/>
          </p:cNvSpPr>
          <p:nvPr/>
        </p:nvSpPr>
        <p:spPr>
          <a:xfrm>
            <a:off x="454152" y="228600"/>
            <a:ext cx="8534400" cy="758952"/>
          </a:xfrm>
          <a:prstGeom prst="rect">
            <a:avLst/>
          </a:prstGeom>
        </p:spPr>
        <p:txBody>
          <a:bodyPr vert="horz" anchor="b">
            <a:normAutofit fontScale="77500" lnSpcReduction="200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Comments on summary statistics for changes in outcomes under definition 1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FB05F191-363F-4660-9B11-E558E61E3978}"/>
              </a:ext>
            </a:extLst>
          </p:cNvPr>
          <p:cNvSpPr txBox="1">
            <a:spLocks noGrp="1"/>
          </p:cNvSpPr>
          <p:nvPr>
            <p:ph sz="quarter" idx="1"/>
          </p:nvPr>
        </p:nvSpPr>
        <p:spPr>
          <a:xfrm>
            <a:off x="320040" y="1752600"/>
            <a:ext cx="8503920" cy="4228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Home values, rents, income, and population increase significantly in gentrified tracts</a:t>
            </a:r>
          </a:p>
          <a:p>
            <a:r>
              <a:rPr lang="en-US" sz="2800" dirty="0"/>
              <a:t>Gentrification occurs mainly in Latino tracts and neighborhoods </a:t>
            </a:r>
          </a:p>
          <a:p>
            <a:r>
              <a:rPr lang="en-US" sz="2800" dirty="0"/>
              <a:t>Share of black or African American individuals decline in both gentrified and not gentrified tracts</a:t>
            </a:r>
          </a:p>
          <a:p>
            <a:r>
              <a:rPr lang="en-US" sz="2800" dirty="0"/>
              <a:t>Home values increased between 12% and 18%, and rents increased between 16% and 23% in gentrified tracts between 2013 and 2018</a:t>
            </a:r>
          </a:p>
        </p:txBody>
      </p:sp>
    </p:spTree>
    <p:extLst>
      <p:ext uri="{BB962C8B-B14F-4D97-AF65-F5344CB8AC3E}">
        <p14:creationId xmlns:p14="http://schemas.microsoft.com/office/powerpoint/2010/main" val="15575322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9A88-464A-954D-B31F-2A8C51265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384048"/>
            <a:ext cx="8534400" cy="758952"/>
          </a:xfrm>
        </p:spPr>
        <p:txBody>
          <a:bodyPr>
            <a:normAutofit fontScale="90000"/>
          </a:bodyPr>
          <a:lstStyle/>
          <a:p>
            <a:r>
              <a:rPr lang="en-US" dirty="0"/>
              <a:t>Increase in median income under </a:t>
            </a:r>
            <a:r>
              <a:rPr lang="en-US" dirty="0" err="1"/>
              <a:t>defition</a:t>
            </a:r>
            <a:r>
              <a:rPr lang="en-US" dirty="0"/>
              <a:t> #2 at the 75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25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4179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9A88-464A-954D-B31F-2A8C51265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384048"/>
            <a:ext cx="8534400" cy="758952"/>
          </a:xfrm>
        </p:spPr>
        <p:txBody>
          <a:bodyPr>
            <a:normAutofit fontScale="90000"/>
          </a:bodyPr>
          <a:lstStyle/>
          <a:p>
            <a:r>
              <a:rPr lang="en-US" dirty="0"/>
              <a:t>Increase in home values under definition #2 at the 75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26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73544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27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3B1267C-EC5B-405D-9992-51F0D543E1E9}"/>
              </a:ext>
            </a:extLst>
          </p:cNvPr>
          <p:cNvSpPr txBox="1">
            <a:spLocks/>
          </p:cNvSpPr>
          <p:nvPr/>
        </p:nvSpPr>
        <p:spPr>
          <a:xfrm>
            <a:off x="454152" y="228600"/>
            <a:ext cx="8534400" cy="758952"/>
          </a:xfrm>
          <a:prstGeom prst="rect">
            <a:avLst/>
          </a:prstGeom>
        </p:spPr>
        <p:txBody>
          <a:bodyPr vert="horz" anchor="b">
            <a:normAutofit fontScale="92500"/>
          </a:bodyPr>
          <a:lstStyle>
            <a:lvl1pPr algn="ctr" rtl="0" eaLnBrk="1" latinLnBrk="0" hangingPunct="1">
              <a:spcBef>
                <a:spcPct val="0"/>
              </a:spcBef>
              <a:buNone/>
              <a:defRPr kumimoji="0" sz="3300" kern="1200">
                <a:solidFill>
                  <a:srgbClr val="FF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Comments on summary statistics under def #2   </a:t>
            </a:r>
          </a:p>
        </p:txBody>
      </p:sp>
      <p:sp>
        <p:nvSpPr>
          <p:cNvPr id="10" name="Marcador de contenido 7">
            <a:extLst>
              <a:ext uri="{FF2B5EF4-FFF2-40B4-BE49-F238E27FC236}">
                <a16:creationId xmlns:a16="http://schemas.microsoft.com/office/drawing/2014/main" id="{2EFBF6B7-A6CD-4D7C-BDB4-45F83DD8DE50}"/>
              </a:ext>
            </a:extLst>
          </p:cNvPr>
          <p:cNvSpPr txBox="1">
            <a:spLocks noGrp="1"/>
          </p:cNvSpPr>
          <p:nvPr>
            <p:ph sz="quarter" idx="1"/>
          </p:nvPr>
        </p:nvSpPr>
        <p:spPr>
          <a:xfrm>
            <a:off x="320040" y="1752600"/>
            <a:ext cx="8503920" cy="39333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Home values, rents, income, and population increase significantly in gentrified tracts according to definition 2</a:t>
            </a:r>
          </a:p>
          <a:p>
            <a:endParaRPr lang="en-US" sz="2400" dirty="0"/>
          </a:p>
          <a:p>
            <a:r>
              <a:rPr lang="en-US" sz="2400" dirty="0"/>
              <a:t>Gentrification locates significantly more in Latino tracts. </a:t>
            </a:r>
          </a:p>
          <a:p>
            <a:endParaRPr lang="en-US" sz="2400" dirty="0"/>
          </a:p>
          <a:p>
            <a:r>
              <a:rPr lang="en-US" sz="2400" dirty="0"/>
              <a:t>Home values increase on average between 13% and 22%, and rents increase between 18% and 20% in gentrified tracts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729441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58D75A-79D3-46F9-A0BB-F4FC098B6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752" y="384048"/>
            <a:ext cx="8534400" cy="758952"/>
          </a:xfrm>
        </p:spPr>
        <p:txBody>
          <a:bodyPr>
            <a:normAutofit fontScale="90000"/>
          </a:bodyPr>
          <a:lstStyle/>
          <a:p>
            <a:r>
              <a:rPr lang="en-US" dirty="0"/>
              <a:t>Gentrified Tracts under both definitions at the 75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B31777C-CCB4-4907-A28C-5609D2738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EF72CAB-2ADA-4B89-A2B4-F3DA5D571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28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69403DE5-6E15-49E1-9E45-C30CF61458E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/>
          <a:srcRect l="12725" t="18264" r="38525" b="22171"/>
          <a:stretch/>
        </p:blipFill>
        <p:spPr>
          <a:xfrm>
            <a:off x="1264163" y="1600200"/>
            <a:ext cx="6652250" cy="4572000"/>
          </a:xfrm>
          <a:prstGeom prst="rect">
            <a:avLst/>
          </a:prstGeom>
        </p:spPr>
      </p:pic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91756A3-6C29-4F1D-AE38-924DC210B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593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6C702B-5CB8-40A3-AF13-3F95588C6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for legislation 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E1FB85C-E6E3-4EC2-B6B0-478AE195A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E2FFF5C-3742-462B-BD30-23A29E5B2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29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ABE1A2D2-31CB-4432-A928-6C9A5FC1D96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Reduce $100,000 requirement for the AMI ($81,900 April 2020 for household size of 3)</a:t>
            </a:r>
          </a:p>
          <a:p>
            <a:endParaRPr lang="en-US" dirty="0"/>
          </a:p>
          <a:p>
            <a:r>
              <a:rPr lang="en-US" dirty="0"/>
              <a:t>Reduce $75,000 requirement for the 80% AMI ($65,550 April 2020 for household size of 3)</a:t>
            </a:r>
          </a:p>
          <a:p>
            <a:endParaRPr lang="en-US" dirty="0"/>
          </a:p>
          <a:p>
            <a:r>
              <a:rPr lang="en-US" dirty="0"/>
              <a:t>Reduce increase in home value requirement from 10% to 5</a:t>
            </a:r>
            <a:r>
              <a:rPr lang="en-US"/>
              <a:t>% (26% increase over 5 years)</a:t>
            </a:r>
            <a:endParaRPr lang="en-US" dirty="0"/>
          </a:p>
          <a:p>
            <a:endParaRPr lang="en-US" dirty="0"/>
          </a:p>
          <a:p>
            <a:r>
              <a:rPr lang="en-US" dirty="0"/>
              <a:t>Reduce increase in home value requirement from 7% to 3% (16% increase over 5 years)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672E757-B6DC-4E58-A3DA-CDCAFED74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366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545D14-ED23-40CB-9C07-6DAAF8E21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Longtime Homeowner exemptions Requirements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8C2F01D-2D53-4674-9FF3-065934BED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D7082BB-31FB-47CC-B22B-38D831A48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3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11BC58F9-86D0-413F-A0F1-473D1A9934D0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dirty="0">
                <a:effectLst/>
                <a:latin typeface="Georgia (Cuerpo)"/>
                <a:ea typeface="Calibri" panose="020F0502020204030204" pitchFamily="34" charset="0"/>
                <a:cs typeface="Times New Roman" panose="02020603050405020304" pitchFamily="18" charset="0"/>
              </a:rPr>
              <a:t>10 + years as principal residence or who, or at least 5 years if that person received assistance as part of a government or nonprofit program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dirty="0">
                <a:latin typeface="Georgia (Cuerpo)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US" sz="2200" dirty="0">
                <a:effectLst/>
                <a:latin typeface="Georgia (Cuerpo)"/>
                <a:ea typeface="Calibri" panose="020F0502020204030204" pitchFamily="34" charset="0"/>
                <a:cs typeface="Times New Roman" panose="02020603050405020304" pitchFamily="18" charset="0"/>
              </a:rPr>
              <a:t>ousehold income of $100,000 or less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dirty="0">
                <a:effectLst/>
                <a:highlight>
                  <a:srgbClr val="FFFF00"/>
                </a:highlight>
                <a:latin typeface="Georgia (Cuerpo)"/>
                <a:ea typeface="Calibri" panose="020F0502020204030204" pitchFamily="34" charset="0"/>
                <a:cs typeface="Times New Roman" panose="02020603050405020304" pitchFamily="18" charset="0"/>
              </a:rPr>
              <a:t>“Adjusted Homestead Value”: the lesser of the following property’s base homestead value increase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dirty="0">
                <a:effectLst/>
                <a:highlight>
                  <a:srgbClr val="FFFF00"/>
                </a:highlight>
                <a:latin typeface="Georgia (Cuerpo)"/>
                <a:ea typeface="Calibri" panose="020F0502020204030204" pitchFamily="34" charset="0"/>
                <a:cs typeface="Times New Roman" panose="02020603050405020304" pitchFamily="18" charset="0"/>
              </a:rPr>
              <a:t>10% increase for each year after the base year for qualified taxpayers with a household income ranging [$75,000, $100,000]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dirty="0">
                <a:effectLst/>
                <a:highlight>
                  <a:srgbClr val="FFFF00"/>
                </a:highlight>
                <a:latin typeface="Georgia (Cuerpo)"/>
                <a:ea typeface="Calibri" panose="020F0502020204030204" pitchFamily="34" charset="0"/>
                <a:cs typeface="Times New Roman" panose="02020603050405020304" pitchFamily="18" charset="0"/>
              </a:rPr>
              <a:t>7% increase for each year after the base year for qualified taxpayers with a household income of $75,000 or less, or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lphaLcPeriod"/>
            </a:pPr>
            <a:r>
              <a:rPr lang="en-US" dirty="0">
                <a:effectLst/>
                <a:highlight>
                  <a:srgbClr val="FFFF00"/>
                </a:highlight>
                <a:latin typeface="Georgia (Cuerpo)"/>
                <a:ea typeface="Calibri" panose="020F0502020204030204" pitchFamily="34" charset="0"/>
                <a:cs typeface="Times New Roman" panose="02020603050405020304" pitchFamily="18" charset="0"/>
              </a:rPr>
              <a:t>The property's equalized assessed value for the current tax year minus the general homestead deduction</a:t>
            </a:r>
          </a:p>
          <a:p>
            <a:endParaRPr lang="en-US" sz="4000" dirty="0">
              <a:latin typeface="Georgia (Cuerpo)"/>
            </a:endParaRP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1AE44E1-FC04-4DAF-99C6-72F66224F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4486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For More Information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>
          <a:xfrm>
            <a:off x="1143000" y="1524000"/>
            <a:ext cx="6861048" cy="3534716"/>
          </a:xfrm>
        </p:spPr>
        <p:txBody>
          <a:bodyPr>
            <a:normAutofit fontScale="77500" lnSpcReduction="20000"/>
          </a:bodyPr>
          <a:lstStyle/>
          <a:p>
            <a:pPr>
              <a:buNone/>
            </a:pPr>
            <a:r>
              <a:rPr lang="en-US" sz="2000" dirty="0"/>
              <a:t>		</a:t>
            </a:r>
            <a:endParaRPr lang="en-US" dirty="0"/>
          </a:p>
          <a:p>
            <a:pPr lvl="0">
              <a:buClr>
                <a:srgbClr val="D16349"/>
              </a:buClr>
              <a:buNone/>
            </a:pPr>
            <a:r>
              <a:rPr lang="en-US" dirty="0" err="1">
                <a:solidFill>
                  <a:prstClr val="black"/>
                </a:solidFill>
              </a:rPr>
              <a:t>Drazzel</a:t>
            </a:r>
            <a:r>
              <a:rPr lang="en-US" dirty="0">
                <a:solidFill>
                  <a:prstClr val="black"/>
                </a:solidFill>
              </a:rPr>
              <a:t> </a:t>
            </a:r>
            <a:r>
              <a:rPr lang="en-US" dirty="0" err="1">
                <a:solidFill>
                  <a:prstClr val="black"/>
                </a:solidFill>
              </a:rPr>
              <a:t>Feliu</a:t>
            </a:r>
            <a:endParaRPr lang="en-US" dirty="0">
              <a:solidFill>
                <a:prstClr val="black"/>
              </a:solidFill>
            </a:endParaRPr>
          </a:p>
          <a:p>
            <a:pPr lvl="0">
              <a:buClr>
                <a:srgbClr val="D16349"/>
              </a:buClr>
              <a:buNone/>
            </a:pPr>
            <a:r>
              <a:rPr lang="en-US" sz="2000" dirty="0">
                <a:solidFill>
                  <a:prstClr val="black"/>
                </a:solidFill>
              </a:rPr>
              <a:t>		Research Director, Center for Tax and Budget Accountability</a:t>
            </a:r>
            <a:r>
              <a:rPr lang="en-US" sz="1400" dirty="0">
                <a:solidFill>
                  <a:prstClr val="black"/>
                </a:solidFill>
              </a:rPr>
              <a:t>	</a:t>
            </a:r>
          </a:p>
          <a:p>
            <a:pPr lvl="0">
              <a:buClr>
                <a:srgbClr val="D16349"/>
              </a:buClr>
              <a:buNone/>
            </a:pPr>
            <a:r>
              <a:rPr lang="en-US" sz="2000" dirty="0">
                <a:solidFill>
                  <a:prstClr val="black"/>
                </a:solidFill>
              </a:rPr>
              <a:t>		(312) 332-2151</a:t>
            </a:r>
          </a:p>
          <a:p>
            <a:pPr lvl="0">
              <a:buClr>
                <a:srgbClr val="D16349"/>
              </a:buClr>
              <a:buNone/>
            </a:pPr>
            <a:r>
              <a:rPr lang="en-US" sz="2000" dirty="0">
                <a:solidFill>
                  <a:prstClr val="black"/>
                </a:solidFill>
              </a:rPr>
              <a:t>		</a:t>
            </a:r>
            <a:r>
              <a:rPr lang="en-US" sz="2000" dirty="0">
                <a:solidFill>
                  <a:prstClr val="black"/>
                </a:solidFill>
                <a:hlinkClick r:id="rId3"/>
              </a:rPr>
              <a:t>dfeliu@ctbaonline.org</a:t>
            </a:r>
            <a:r>
              <a:rPr lang="en-US" sz="2000" dirty="0">
                <a:solidFill>
                  <a:prstClr val="black"/>
                </a:solidFill>
              </a:rPr>
              <a:t> </a:t>
            </a:r>
          </a:p>
          <a:p>
            <a:pPr>
              <a:buClr>
                <a:srgbClr val="D16349"/>
              </a:buClr>
              <a:buNone/>
            </a:pPr>
            <a:r>
              <a:rPr lang="en-US" dirty="0">
                <a:solidFill>
                  <a:prstClr val="black"/>
                </a:solidFill>
              </a:rPr>
              <a:t>Fernando Garcia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/>
              <a:t>		Research Intern, Center for Tax and Budget Accountability and </a:t>
            </a:r>
          </a:p>
          <a:p>
            <a:pPr>
              <a:spcBef>
                <a:spcPts val="0"/>
              </a:spcBef>
              <a:buNone/>
            </a:pPr>
            <a:r>
              <a:rPr lang="en-US" sz="2000" dirty="0"/>
              <a:t>		MPP Candidate at Harris School of Public Policy</a:t>
            </a:r>
          </a:p>
          <a:p>
            <a:pPr>
              <a:buNone/>
            </a:pPr>
            <a:r>
              <a:rPr lang="en-US" sz="2000" dirty="0"/>
              <a:t>		(312) 866-2886</a:t>
            </a:r>
          </a:p>
          <a:p>
            <a:pPr>
              <a:buNone/>
            </a:pPr>
            <a:r>
              <a:rPr lang="en-US" sz="2000" dirty="0"/>
              <a:t>		</a:t>
            </a:r>
            <a:r>
              <a:rPr lang="en-US" sz="2000" dirty="0">
                <a:solidFill>
                  <a:prstClr val="black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garciaf@</a:t>
            </a:r>
            <a:r>
              <a:rPr lang="en-US" sz="2000" dirty="0">
                <a:solidFill>
                  <a:prstClr val="black"/>
                </a:solidFill>
              </a:rPr>
              <a:t>uchicago.edu</a:t>
            </a:r>
          </a:p>
          <a:p>
            <a:pPr lvl="0">
              <a:buClr>
                <a:srgbClr val="D16349"/>
              </a:buClr>
              <a:buNone/>
            </a:pPr>
            <a:endParaRPr lang="en-US" sz="2000" dirty="0"/>
          </a:p>
          <a:p>
            <a:pPr>
              <a:buNone/>
            </a:pPr>
            <a:endParaRPr lang="en-US" sz="2000" dirty="0"/>
          </a:p>
          <a:p>
            <a:pPr>
              <a:buNone/>
            </a:pPr>
            <a:endParaRPr lang="en-US" sz="2000" dirty="0"/>
          </a:p>
          <a:p>
            <a:pPr>
              <a:buNone/>
            </a:pPr>
            <a:r>
              <a:rPr lang="en-US" sz="20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600200" y="4970846"/>
            <a:ext cx="62019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CTBA's principal goal is to ensure major policy systems work to promote social and economic justice. You can help strengthen our efforts by making a tax-deductible donation at </a:t>
            </a:r>
            <a:r>
              <a:rPr lang="en-US" b="1" i="1" u="sng" dirty="0">
                <a:solidFill>
                  <a:srgbClr val="00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www.ctbaonline.org/donate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Date Placeholder 2">
            <a:extLst>
              <a:ext uri="{FF2B5EF4-FFF2-40B4-BE49-F238E27FC236}">
                <a16:creationId xmlns:a16="http://schemas.microsoft.com/office/drawing/2014/main" id="{3CA56C3A-CC5C-4722-AD95-83CB10B757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91200" y="6404984"/>
            <a:ext cx="3044952" cy="365760"/>
          </a:xfrm>
        </p:spPr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2B73E4-593D-5C4C-A5DC-D58CB4134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30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425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D79925-14E6-4868-8C4D-CAD722C5F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City of Chicago by Community Area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97D08D8-6AD8-4E47-AE4D-C54F38D0C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CE09646-B5B5-429A-92AD-1AEC7B6D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4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pic>
        <p:nvPicPr>
          <p:cNvPr id="8" name="Marcador de contenido 7" descr="Una captura de pantalla de una computadora&#10;&#10;Descripción generada automáticamente">
            <a:extLst>
              <a:ext uri="{FF2B5EF4-FFF2-40B4-BE49-F238E27FC236}">
                <a16:creationId xmlns:a16="http://schemas.microsoft.com/office/drawing/2014/main" id="{7BDC1914-D86D-48E9-8090-3F4BC5E7295E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12" t="18264" r="55937" b="21736"/>
          <a:stretch/>
        </p:blipFill>
        <p:spPr>
          <a:xfrm>
            <a:off x="2286000" y="1600200"/>
            <a:ext cx="4626238" cy="4572000"/>
          </a:xfrm>
        </p:spPr>
      </p:pic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F3F0028-CAE7-4593-BB96-E4E8EBA08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03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D79925-14E6-4868-8C4D-CAD722C5F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City of Chicago by Census Tract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97D08D8-6AD8-4E47-AE4D-C54F38D0C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CE09646-B5B5-429A-92AD-1AEC7B6D0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5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pic>
        <p:nvPicPr>
          <p:cNvPr id="8" name="Marcador de contenido 7" descr="Una captura de pantalla de una computadora&#10;&#10;Descripción generada automáticamente">
            <a:extLst>
              <a:ext uri="{FF2B5EF4-FFF2-40B4-BE49-F238E27FC236}">
                <a16:creationId xmlns:a16="http://schemas.microsoft.com/office/drawing/2014/main" id="{C04E6F82-1FB0-4D9E-8090-027E4B5EEEAF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9" t="25369" r="53546" b="20946"/>
          <a:stretch/>
        </p:blipFill>
        <p:spPr>
          <a:xfrm>
            <a:off x="2342388" y="1676400"/>
            <a:ext cx="4495800" cy="4572000"/>
          </a:xfrm>
        </p:spPr>
      </p:pic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F3F0028-CAE7-4593-BB96-E4E8EBA08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2771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B9A88-464A-954D-B31F-2A8C51265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Gentrification Definition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620B63-6E09-3340-8472-06EF525D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C1233A-AA0D-034A-962E-091CD32FF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BBD94E-6907-8D47-992E-6BA638575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6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EB2DF91F-D659-4053-BBC2-9C1B7AD9A97E}"/>
              </a:ext>
            </a:extLst>
          </p:cNvPr>
          <p:cNvSpPr txBox="1"/>
          <p:nvPr/>
        </p:nvSpPr>
        <p:spPr>
          <a:xfrm>
            <a:off x="533400" y="2503944"/>
            <a:ext cx="815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4A37B0B-A4C7-40B1-81E1-6E8497D03A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167" t="39630" r="37500" b="49999"/>
          <a:stretch/>
        </p:blipFill>
        <p:spPr>
          <a:xfrm>
            <a:off x="2022073" y="3968384"/>
            <a:ext cx="5093757" cy="1273439"/>
          </a:xfrm>
          <a:prstGeom prst="rect">
            <a:avLst/>
          </a:prstGeom>
        </p:spPr>
      </p:pic>
      <p:sp>
        <p:nvSpPr>
          <p:cNvPr id="10" name="Marcador de contenido 7">
            <a:extLst>
              <a:ext uri="{FF2B5EF4-FFF2-40B4-BE49-F238E27FC236}">
                <a16:creationId xmlns:a16="http://schemas.microsoft.com/office/drawing/2014/main" id="{804C7184-E4D9-4EC2-BA5D-FEC7C09687F3}"/>
              </a:ext>
            </a:extLst>
          </p:cNvPr>
          <p:cNvSpPr txBox="1">
            <a:spLocks noGrp="1"/>
          </p:cNvSpPr>
          <p:nvPr>
            <p:ph sz="quarter" idx="1"/>
          </p:nvPr>
        </p:nvSpPr>
        <p:spPr>
          <a:xfrm>
            <a:off x="301752" y="1600200"/>
            <a:ext cx="8503920" cy="53737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Restricted for tracts with household incomes below the median in 2013 ($58,676)</a:t>
            </a:r>
          </a:p>
          <a:p>
            <a:r>
              <a:rPr lang="en-US" sz="2600" dirty="0"/>
              <a:t>Identified tracts that experienced large positive changes (75</a:t>
            </a:r>
            <a:r>
              <a:rPr lang="en-US" sz="2600" baseline="30000" dirty="0"/>
              <a:t>th</a:t>
            </a:r>
            <a:r>
              <a:rPr lang="en-US" sz="2600" dirty="0"/>
              <a:t> and 90</a:t>
            </a:r>
            <a:r>
              <a:rPr lang="en-US" sz="2600" baseline="30000" dirty="0"/>
              <a:t>th</a:t>
            </a:r>
            <a:r>
              <a:rPr lang="en-US" sz="2600" dirty="0"/>
              <a:t> percentiles) in population aged+25 with a Bachelor Degree or Higher</a:t>
            </a:r>
          </a:p>
          <a:p>
            <a:endParaRPr lang="en-US" sz="2600" dirty="0"/>
          </a:p>
          <a:p>
            <a:endParaRPr lang="en-US" sz="2600" dirty="0"/>
          </a:p>
          <a:p>
            <a:endParaRPr lang="en-US" sz="2600" dirty="0"/>
          </a:p>
          <a:p>
            <a:r>
              <a:rPr lang="en-US" sz="2600" dirty="0"/>
              <a:t>Large positive changes in this variable were strongly correlated with outcomes representative of gentrification</a:t>
            </a:r>
          </a:p>
          <a:p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568023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0B6D69-AECC-4142-B99D-3216A2314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Gentrification Definition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E6FA13-81A3-4A4D-80B4-84466C083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77AA70D-0DC5-4080-A962-11AB39FBE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7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2498FBD-E9C8-4582-A282-776AB9A0C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6B65BF10-F5BD-4880-9E5C-8A306D0A35AF}"/>
              </a:ext>
            </a:extLst>
          </p:cNvPr>
          <p:cNvSpPr txBox="1">
            <a:spLocks noGrp="1"/>
          </p:cNvSpPr>
          <p:nvPr>
            <p:ph sz="quarter" idx="1"/>
          </p:nvPr>
        </p:nvSpPr>
        <p:spPr>
          <a:xfrm>
            <a:off x="301752" y="1527048"/>
            <a:ext cx="850392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Restricted for tracts with household incomes below the median in 2013 ($58,676)</a:t>
            </a:r>
            <a:endParaRPr lang="en-US" sz="2600" u="sng" dirty="0"/>
          </a:p>
          <a:p>
            <a:r>
              <a:rPr lang="en-US" sz="2600" dirty="0"/>
              <a:t>Identified tracts that experienced large positive changes (75</a:t>
            </a:r>
            <a:r>
              <a:rPr lang="en-US" sz="2600" baseline="30000" dirty="0"/>
              <a:t>th</a:t>
            </a:r>
            <a:r>
              <a:rPr lang="en-US" sz="2600" dirty="0"/>
              <a:t> and 90</a:t>
            </a:r>
            <a:r>
              <a:rPr lang="en-US" sz="2600" baseline="30000" dirty="0"/>
              <a:t>th</a:t>
            </a:r>
            <a:r>
              <a:rPr lang="en-US" sz="2600" dirty="0"/>
              <a:t> percentiles) in white non-Latino population</a:t>
            </a:r>
          </a:p>
          <a:p>
            <a:endParaRPr lang="en-US" sz="2600" dirty="0"/>
          </a:p>
          <a:p>
            <a:endParaRPr lang="en-US" sz="2600" dirty="0"/>
          </a:p>
          <a:p>
            <a:pPr marL="0" indent="0">
              <a:buNone/>
            </a:pPr>
            <a:endParaRPr lang="en-US" sz="2600" dirty="0"/>
          </a:p>
          <a:p>
            <a:r>
              <a:rPr lang="en-US" sz="2600" dirty="0"/>
              <a:t>Large positive changes in race demographics similarly correlated with outcomes representative of gentrification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18730F8F-C7A8-46A4-96E0-A862E11A91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500" t="33363" r="40000" b="57407"/>
          <a:stretch/>
        </p:blipFill>
        <p:spPr>
          <a:xfrm>
            <a:off x="2323612" y="3886200"/>
            <a:ext cx="4460199" cy="132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662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43DF1B-E499-4D9D-A491-F0E2D48D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Distribution of Gentrification Definition #1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1BA53DA-F082-4B23-8FC7-5BA6156FC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683029-587C-4B64-8FEF-303AB6D55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8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80F142B-6987-470E-A864-74AC34E12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E4D6280E-40FD-4F63-908E-7ADEFCB68D2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8">
            <a:extLst>
              <a:ext uri="{FF2B5EF4-FFF2-40B4-BE49-F238E27FC236}">
                <a16:creationId xmlns:a16="http://schemas.microsoft.com/office/drawing/2014/main" id="{CE92E6DD-576A-4391-8E3D-A8A9C32826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0AD4AE0-2CD4-4FB1-8A8C-2FB9847E9F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66" t="20371" r="38333" b="15926"/>
          <a:stretch/>
        </p:blipFill>
        <p:spPr>
          <a:xfrm>
            <a:off x="1054402" y="1600200"/>
            <a:ext cx="7029099" cy="457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833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43DF1B-E499-4D9D-A491-F0E2D48D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Median Household Income by Tracts (2013)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1BA53DA-F082-4B23-8FC7-5BA6156FC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October 2, 2020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683029-587C-4B64-8FEF-303AB6D55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1C0AEC-C19E-4450-A359-804CE30CA635}" type="slidenum">
              <a:rPr lang="en-US" smtClean="0">
                <a:solidFill>
                  <a:srgbClr val="8CADAE">
                    <a:shade val="75000"/>
                  </a:srgbClr>
                </a:solidFill>
              </a:rPr>
              <a:pPr/>
              <a:t>9</a:t>
            </a:fld>
            <a:endParaRPr lang="en-US" dirty="0">
              <a:solidFill>
                <a:srgbClr val="8CADAE">
                  <a:shade val="75000"/>
                </a:srgbClr>
              </a:solidFill>
            </a:endParaRPr>
          </a:p>
        </p:txBody>
      </p:sp>
      <p:pic>
        <p:nvPicPr>
          <p:cNvPr id="8" name="Marcador de contenido 7" descr="Una captura de pantalla de una computadora&#10;&#10;Descripción generada automáticamente">
            <a:extLst>
              <a:ext uri="{FF2B5EF4-FFF2-40B4-BE49-F238E27FC236}">
                <a16:creationId xmlns:a16="http://schemas.microsoft.com/office/drawing/2014/main" id="{61672892-8DD6-48E5-A338-21C79E285B5B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7" t="16597" r="12149" b="7637"/>
          <a:stretch/>
        </p:blipFill>
        <p:spPr>
          <a:xfrm>
            <a:off x="1508036" y="1676400"/>
            <a:ext cx="6121831" cy="4572000"/>
          </a:xfrm>
        </p:spPr>
      </p:pic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80F142B-6987-470E-A864-74AC34E12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2020, Center for Tax and Budget Accountability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44554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10_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45EC0A2FD4823409AE217E078969B68" ma:contentTypeVersion="8" ma:contentTypeDescription="Create a new document." ma:contentTypeScope="" ma:versionID="ac9967540041af644274c69c16551d0d">
  <xsd:schema xmlns:xsd="http://www.w3.org/2001/XMLSchema" xmlns:xs="http://www.w3.org/2001/XMLSchema" xmlns:p="http://schemas.microsoft.com/office/2006/metadata/properties" xmlns:ns2="5bbd42ae-a40a-4b7c-b0a6-90cc00929302" targetNamespace="http://schemas.microsoft.com/office/2006/metadata/properties" ma:root="true" ma:fieldsID="a37f283e365a41c33c7de2a5877543af" ns2:_="">
    <xsd:import namespace="5bbd42ae-a40a-4b7c-b0a6-90cc0092930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bd42ae-a40a-4b7c-b0a6-90cc0092930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A7CC411-45AB-44A5-B6EA-1716D415052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733AB8-5B36-4BC8-A771-0A2A1626383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bbd42ae-a40a-4b7c-b0a6-90cc009293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9E92E0-A317-46BC-AA15-31E6D4810A3A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39563</TotalTime>
  <Words>1257</Words>
  <Application>Microsoft Macintosh PowerPoint</Application>
  <PresentationFormat>On-screen Show (4:3)</PresentationFormat>
  <Paragraphs>200</Paragraphs>
  <Slides>30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Arial</vt:lpstr>
      <vt:lpstr>Calibri</vt:lpstr>
      <vt:lpstr>Georgia</vt:lpstr>
      <vt:lpstr>Georgia (Cuerpo)</vt:lpstr>
      <vt:lpstr>Helvetica</vt:lpstr>
      <vt:lpstr>Times New Roman</vt:lpstr>
      <vt:lpstr>Wingdings</vt:lpstr>
      <vt:lpstr>Wingdings 2</vt:lpstr>
      <vt:lpstr>10_Civic</vt:lpstr>
      <vt:lpstr> </vt:lpstr>
      <vt:lpstr>NHS Client Profile</vt:lpstr>
      <vt:lpstr>Longtime Homeowner exemptions Requirements</vt:lpstr>
      <vt:lpstr>City of Chicago by Community Area</vt:lpstr>
      <vt:lpstr>City of Chicago by Census Tract</vt:lpstr>
      <vt:lpstr>First Gentrification Definition</vt:lpstr>
      <vt:lpstr>Second Gentrification Definition</vt:lpstr>
      <vt:lpstr>Distribution of Gentrification Definition #1</vt:lpstr>
      <vt:lpstr>Median Household Income by Tracts (2013)</vt:lpstr>
      <vt:lpstr>PowerPoint Presentation</vt:lpstr>
      <vt:lpstr>Snapshot of Chicago (2013)</vt:lpstr>
      <vt:lpstr>Snapshot of Chicago (2018)</vt:lpstr>
      <vt:lpstr>Under Definition #1, Gentrification Clustered in 3 Distinct Areas</vt:lpstr>
      <vt:lpstr>At the 75th percentile, Gentrified Tracts Outpaced Non-Gentrified Tracts</vt:lpstr>
      <vt:lpstr>PowerPoint Presentation</vt:lpstr>
      <vt:lpstr>PowerPoint Presentation</vt:lpstr>
      <vt:lpstr>Under Gentrification Definition #2 Similar Clusters Appeared, Barring the South Side</vt:lpstr>
      <vt:lpstr>PowerPoint Presentation</vt:lpstr>
      <vt:lpstr>PowerPoint Presentation</vt:lpstr>
      <vt:lpstr>PowerPoint Presentation</vt:lpstr>
      <vt:lpstr>PowerPoint Presentation</vt:lpstr>
      <vt:lpstr>Under Definition #1, Median Household Income Grew Faster In Logan Square</vt:lpstr>
      <vt:lpstr>Under Definition #1, Median Home Value Growth Exhibited Similar Trends </vt:lpstr>
      <vt:lpstr>PowerPoint Presentation</vt:lpstr>
      <vt:lpstr>Increase in median income under defition #2 at the 75th percentile</vt:lpstr>
      <vt:lpstr>Increase in home values under definition #2 at the 75th percentile</vt:lpstr>
      <vt:lpstr>PowerPoint Presentation</vt:lpstr>
      <vt:lpstr>Gentrified Tracts under both definitions at the 75th percentile</vt:lpstr>
      <vt:lpstr>Recommendations for legislation </vt:lpstr>
      <vt:lpstr>For More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Illinois General Fund Budget and the Long-Term Causes of the Unfunded Pension Liability</dc:title>
  <dc:creator>tschonberger</dc:creator>
  <cp:lastModifiedBy>Drazzel Feliu</cp:lastModifiedBy>
  <cp:revision>562</cp:revision>
  <cp:lastPrinted>2019-10-29T15:00:12Z</cp:lastPrinted>
  <dcterms:created xsi:type="dcterms:W3CDTF">2013-07-24T15:20:16Z</dcterms:created>
  <dcterms:modified xsi:type="dcterms:W3CDTF">2020-10-01T19:49:42Z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0x010100245EC0A2FD4823409AE217E078969B68</vt:lpwstr>
  </property>
</Properties>
</file>

<file path=docProps/thumbnail.jpeg>
</file>